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21F7D02-7823-46DF-8A20-2EDF4FCC8A36}" type="datetimeFigureOut">
              <a:rPr lang="pt-BR" smtClean="0"/>
              <a:pPr/>
              <a:t>13/04/2013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9007E46-1996-4139-9D80-09FFD349B7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hospedagemnew.com.br/loja-virtual-gratis/" TargetMode="External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86000" y="3789040"/>
            <a:ext cx="6172200" cy="2585882"/>
          </a:xfrm>
        </p:spPr>
        <p:txBody>
          <a:bodyPr/>
          <a:lstStyle/>
          <a:p>
            <a:r>
              <a:rPr lang="pt-BR" dirty="0" smtClean="0"/>
              <a:t>Aline Matos</a:t>
            </a:r>
          </a:p>
          <a:p>
            <a:r>
              <a:rPr lang="pt-BR" dirty="0" smtClean="0"/>
              <a:t>Caroline Ricci</a:t>
            </a:r>
          </a:p>
          <a:p>
            <a:r>
              <a:rPr lang="pt-BR" dirty="0" smtClean="0"/>
              <a:t>Elaine Santos</a:t>
            </a:r>
          </a:p>
          <a:p>
            <a:r>
              <a:rPr lang="pt-BR" dirty="0" smtClean="0"/>
              <a:t>Elineide</a:t>
            </a:r>
          </a:p>
          <a:p>
            <a:r>
              <a:rPr lang="pt-BR" dirty="0" smtClean="0"/>
              <a:t>Mariane Lopes</a:t>
            </a:r>
          </a:p>
          <a:p>
            <a:r>
              <a:rPr lang="pt-BR" dirty="0" smtClean="0"/>
              <a:t>Renata Rocha</a:t>
            </a:r>
          </a:p>
          <a:p>
            <a:r>
              <a:rPr lang="pt-BR" dirty="0" smtClean="0"/>
              <a:t>Pamela Candido 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555776" y="1196752"/>
            <a:ext cx="573494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Mapa </a:t>
            </a:r>
            <a:r>
              <a:rPr lang="pt-BR" sz="6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Mental</a:t>
            </a:r>
            <a:endParaRPr lang="pt-BR" sz="6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7018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2713250" y="21268"/>
            <a:ext cx="3082886" cy="527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Desenvolvimento Humano</a:t>
            </a:r>
            <a:endParaRPr lang="pt-BR" sz="1400" b="1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179512" y="764704"/>
            <a:ext cx="2520280" cy="14401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/>
              <a:t>Desenvolvimento Motor: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sz="1100" dirty="0"/>
              <a:t>Processo sequencial e contínuo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sz="1100" dirty="0"/>
              <a:t>Mudanças do movimento através da vida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100" dirty="0"/>
              <a:t>Habilidades </a:t>
            </a:r>
            <a:r>
              <a:rPr lang="pt-BR" sz="1100" dirty="0" smtClean="0"/>
              <a:t>motoras</a:t>
            </a:r>
          </a:p>
          <a:p>
            <a:pPr algn="ctr"/>
            <a:r>
              <a:rPr lang="pt-BR" sz="1100" b="1" dirty="0" smtClean="0"/>
              <a:t>(Haywood)</a:t>
            </a:r>
            <a:endParaRPr lang="pt-BR" sz="1100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3005826" y="908720"/>
            <a:ext cx="2470466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/>
              <a:t>Desenvolvimento Cognitivo: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sz="1100" dirty="0"/>
              <a:t>Como se da o conhecimento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sz="1100" dirty="0"/>
              <a:t>Constituição da inteligência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100" dirty="0"/>
              <a:t>Interação com o </a:t>
            </a:r>
            <a:r>
              <a:rPr lang="pt-BR" sz="1100" dirty="0" smtClean="0"/>
              <a:t>meio</a:t>
            </a:r>
          </a:p>
          <a:p>
            <a:pPr algn="ctr"/>
            <a:r>
              <a:rPr lang="pt-BR" sz="1100" b="1" dirty="0"/>
              <a:t>(Piaget)</a:t>
            </a:r>
            <a:endParaRPr lang="pt-BR" sz="1100" dirty="0"/>
          </a:p>
        </p:txBody>
      </p:sp>
      <p:sp>
        <p:nvSpPr>
          <p:cNvPr id="8" name="Retângulo de cantos arredondados 7"/>
          <p:cNvSpPr/>
          <p:nvPr/>
        </p:nvSpPr>
        <p:spPr>
          <a:xfrm>
            <a:off x="5796136" y="764704"/>
            <a:ext cx="2664296" cy="13681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 smtClean="0"/>
              <a:t>Desenvolvimento Afetivo Social: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100" dirty="0"/>
              <a:t>Influência da sociedade no </a:t>
            </a:r>
            <a:r>
              <a:rPr lang="pt-BR" sz="1100" dirty="0" smtClean="0"/>
              <a:t>desenvolvimento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sz="1100" dirty="0" smtClean="0"/>
              <a:t>Experiências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sz="1100" dirty="0"/>
              <a:t>Incentivos </a:t>
            </a:r>
            <a:endParaRPr lang="pt-BR" sz="1100" dirty="0" smtClean="0"/>
          </a:p>
          <a:p>
            <a:pPr lvl="0" algn="ctr"/>
            <a:r>
              <a:rPr lang="pt-BR" sz="1100" b="1" dirty="0"/>
              <a:t>(Rappaport)</a:t>
            </a:r>
            <a:endParaRPr lang="pt-BR" sz="1100" dirty="0" smtClean="0"/>
          </a:p>
          <a:p>
            <a:pPr marL="285750" indent="-285750" algn="ctr">
              <a:buFont typeface="Arial" pitchFamily="34" charset="0"/>
              <a:buChar char="•"/>
            </a:pPr>
            <a:endParaRPr lang="pt-BR" sz="1400" dirty="0"/>
          </a:p>
        </p:txBody>
      </p:sp>
      <p:cxnSp>
        <p:nvCxnSpPr>
          <p:cNvPr id="10" name="Conector de seta reta 9"/>
          <p:cNvCxnSpPr/>
          <p:nvPr/>
        </p:nvCxnSpPr>
        <p:spPr>
          <a:xfrm>
            <a:off x="5796136" y="404664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 flipH="1">
            <a:off x="2267744" y="404664"/>
            <a:ext cx="288032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>
            <a:off x="4211960" y="62068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1763688" y="2204864"/>
            <a:ext cx="2484276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flipV="1">
            <a:off x="4247964" y="2204864"/>
            <a:ext cx="2484276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tângulo de cantos arredondados 23"/>
          <p:cNvSpPr/>
          <p:nvPr/>
        </p:nvSpPr>
        <p:spPr>
          <a:xfrm>
            <a:off x="281550" y="3140969"/>
            <a:ext cx="272427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dirty="0" smtClean="0"/>
          </a:p>
          <a:p>
            <a:pPr algn="ctr"/>
            <a:endParaRPr lang="pt-BR" sz="1400" dirty="0"/>
          </a:p>
          <a:p>
            <a:pPr algn="ctr"/>
            <a:r>
              <a:rPr lang="pt-BR" sz="1400" dirty="0" smtClean="0"/>
              <a:t>Jean Peaget:</a:t>
            </a:r>
          </a:p>
          <a:p>
            <a:pPr algn="ctr"/>
            <a:r>
              <a:rPr lang="pt-BR" sz="1400" dirty="0" smtClean="0"/>
              <a:t>Sensório Motor; Pré-Operatório; Operatório concreto; Operatório formal </a:t>
            </a:r>
          </a:p>
          <a:p>
            <a:pPr algn="ctr"/>
            <a:endParaRPr lang="pt-BR" sz="1400" dirty="0" smtClean="0"/>
          </a:p>
          <a:p>
            <a:endParaRPr lang="pt-BR" sz="1400" dirty="0" smtClean="0"/>
          </a:p>
        </p:txBody>
      </p:sp>
      <p:sp>
        <p:nvSpPr>
          <p:cNvPr id="36" name="Retângulo de cantos arredondados 35"/>
          <p:cNvSpPr/>
          <p:nvPr/>
        </p:nvSpPr>
        <p:spPr>
          <a:xfrm>
            <a:off x="2889078" y="2677824"/>
            <a:ext cx="2835050" cy="3780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Fases do Desenvolvimento</a:t>
            </a:r>
            <a:endParaRPr lang="pt-BR" sz="1400" b="1" dirty="0"/>
          </a:p>
        </p:txBody>
      </p:sp>
      <p:sp>
        <p:nvSpPr>
          <p:cNvPr id="38" name="Retângulo de cantos arredondados 37"/>
          <p:cNvSpPr/>
          <p:nvPr/>
        </p:nvSpPr>
        <p:spPr>
          <a:xfrm>
            <a:off x="5764324" y="2924944"/>
            <a:ext cx="2840124" cy="12241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dirty="0" smtClean="0"/>
          </a:p>
          <a:p>
            <a:pPr algn="ctr"/>
            <a:endParaRPr lang="pt-BR" sz="1400" dirty="0"/>
          </a:p>
          <a:p>
            <a:pPr algn="ctr"/>
            <a:r>
              <a:rPr lang="pt-BR" sz="1400" dirty="0" smtClean="0"/>
              <a:t>David Gallahue:</a:t>
            </a:r>
          </a:p>
          <a:p>
            <a:pPr algn="ctr"/>
            <a:r>
              <a:rPr lang="pt-BR" sz="1400" dirty="0" smtClean="0"/>
              <a:t>Motora reflexiva; Motora Rudimentar; Motora fundamental; Motora especializada</a:t>
            </a:r>
          </a:p>
          <a:p>
            <a:pPr algn="ctr"/>
            <a:endParaRPr lang="pt-BR" sz="1400" dirty="0" smtClean="0"/>
          </a:p>
          <a:p>
            <a:pPr marL="285750" indent="-285750" algn="ctr">
              <a:buFont typeface="Arial" pitchFamily="34" charset="0"/>
              <a:buChar char="•"/>
            </a:pPr>
            <a:endParaRPr lang="pt-BR" sz="1400" dirty="0" smtClean="0"/>
          </a:p>
          <a:p>
            <a:pPr algn="ctr"/>
            <a:endParaRPr lang="pt-BR" sz="1400" dirty="0" smtClean="0"/>
          </a:p>
        </p:txBody>
      </p:sp>
      <p:cxnSp>
        <p:nvCxnSpPr>
          <p:cNvPr id="41" name="Conector de seta reta 40"/>
          <p:cNvCxnSpPr/>
          <p:nvPr/>
        </p:nvCxnSpPr>
        <p:spPr>
          <a:xfrm flipH="1">
            <a:off x="2555776" y="2852936"/>
            <a:ext cx="288032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/>
          <p:cNvCxnSpPr/>
          <p:nvPr/>
        </p:nvCxnSpPr>
        <p:spPr>
          <a:xfrm>
            <a:off x="5652120" y="2677824"/>
            <a:ext cx="288032" cy="175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otão de ação: Avançar ou Próximo 42">
            <a:hlinkClick r:id="rId2" action="ppaction://hlinksldjump" highlightClick="1"/>
          </p:cNvPr>
          <p:cNvSpPr/>
          <p:nvPr/>
        </p:nvSpPr>
        <p:spPr>
          <a:xfrm>
            <a:off x="395536" y="3240360"/>
            <a:ext cx="288032" cy="332656"/>
          </a:xfrm>
          <a:prstGeom prst="actionButtonForwardNex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Botão de ação: Avançar ou Próximo 43">
            <a:hlinkClick r:id="rId3" action="ppaction://hlinksldjump" highlightClick="1"/>
          </p:cNvPr>
          <p:cNvSpPr/>
          <p:nvPr/>
        </p:nvSpPr>
        <p:spPr>
          <a:xfrm>
            <a:off x="5764324" y="3247971"/>
            <a:ext cx="351656" cy="288032"/>
          </a:xfrm>
          <a:prstGeom prst="actionButtonForwardNex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6" name="Conector de seta reta 45"/>
          <p:cNvCxnSpPr/>
          <p:nvPr/>
        </p:nvCxnSpPr>
        <p:spPr>
          <a:xfrm>
            <a:off x="4139952" y="2996952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tângulo de cantos arredondados 46"/>
          <p:cNvSpPr/>
          <p:nvPr/>
        </p:nvSpPr>
        <p:spPr>
          <a:xfrm>
            <a:off x="1907704" y="4221089"/>
            <a:ext cx="432048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 b="1" dirty="0" smtClean="0"/>
          </a:p>
          <a:p>
            <a:pPr algn="ctr"/>
            <a:r>
              <a:rPr lang="pt-BR" sz="1600" b="1" dirty="0" smtClean="0"/>
              <a:t>Como acontece o desenvolvimento: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200" b="1" dirty="0" smtClean="0"/>
              <a:t>Piaget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200" b="1" dirty="0" smtClean="0"/>
              <a:t>Wallon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200" b="1" dirty="0" smtClean="0"/>
              <a:t>Vigotsky</a:t>
            </a:r>
          </a:p>
          <a:p>
            <a:pPr algn="ctr"/>
            <a:endParaRPr lang="pt-BR" sz="1600" b="1" dirty="0" smtClean="0"/>
          </a:p>
          <a:p>
            <a:pPr algn="ctr"/>
            <a:endParaRPr lang="pt-BR" sz="1600" b="1" dirty="0" smtClean="0"/>
          </a:p>
        </p:txBody>
      </p:sp>
      <p:sp>
        <p:nvSpPr>
          <p:cNvPr id="53" name="Botão de ação: Ajuda 52">
            <a:hlinkClick r:id="rId4" action="ppaction://hlinksldjump" highlightClick="1"/>
          </p:cNvPr>
          <p:cNvSpPr/>
          <p:nvPr/>
        </p:nvSpPr>
        <p:spPr>
          <a:xfrm>
            <a:off x="5076056" y="4581128"/>
            <a:ext cx="648072" cy="504056"/>
          </a:xfrm>
          <a:prstGeom prst="actionButtonHelp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5" name="Conector de seta reta 54"/>
          <p:cNvCxnSpPr/>
          <p:nvPr/>
        </p:nvCxnSpPr>
        <p:spPr>
          <a:xfrm>
            <a:off x="4211960" y="5301209"/>
            <a:ext cx="0" cy="5040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tângulo de cantos arredondados 55"/>
          <p:cNvSpPr/>
          <p:nvPr/>
        </p:nvSpPr>
        <p:spPr>
          <a:xfrm>
            <a:off x="539552" y="5776736"/>
            <a:ext cx="7128792" cy="9646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Cultura e Aprendizagem</a:t>
            </a:r>
          </a:p>
          <a:p>
            <a:pPr algn="ctr"/>
            <a:r>
              <a:rPr lang="pt-BR" sz="1400" dirty="0"/>
              <a:t>De acordo com Vygotsky (1978), todas as funções psicológicas superiores são geradas na cultura da nossa aprendizagem e respondem não só a um desenho genético, mas principalmente a um desenho cultural.  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pt-BR" sz="1400" b="1" dirty="0"/>
          </a:p>
        </p:txBody>
      </p:sp>
      <p:sp>
        <p:nvSpPr>
          <p:cNvPr id="9" name="Botão de ação: Página Inicial 8">
            <a:hlinkClick r:id="rId5" action="ppaction://hlinksldjump" highlightClick="1"/>
          </p:cNvPr>
          <p:cNvSpPr/>
          <p:nvPr/>
        </p:nvSpPr>
        <p:spPr>
          <a:xfrm>
            <a:off x="8244408" y="5805264"/>
            <a:ext cx="360040" cy="28803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332882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de cantos arredondados 4"/>
          <p:cNvSpPr/>
          <p:nvPr/>
        </p:nvSpPr>
        <p:spPr>
          <a:xfrm>
            <a:off x="381246" y="534727"/>
            <a:ext cx="6783042" cy="59906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endParaRPr lang="pt-BR" sz="1400" dirty="0" smtClean="0"/>
          </a:p>
          <a:p>
            <a:r>
              <a:rPr lang="pt-BR" sz="1600" dirty="0" smtClean="0"/>
              <a:t>1. Sensório Motor (0 aos 2 anos):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 Exploração manual e visual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Imitação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Centralização do próprio corpo</a:t>
            </a:r>
          </a:p>
          <a:p>
            <a:endParaRPr lang="pt-BR" sz="1400" dirty="0" smtClean="0"/>
          </a:p>
          <a:p>
            <a:r>
              <a:rPr lang="pt-BR" sz="1600" dirty="0" smtClean="0"/>
              <a:t>2. Pré-Operatório (2 aos 7 anos):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Inteligência simbólica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Animismo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/>
              <a:t>E</a:t>
            </a:r>
            <a:r>
              <a:rPr lang="pt-BR" sz="1400" dirty="0" smtClean="0"/>
              <a:t>gocentrismo</a:t>
            </a:r>
            <a:endParaRPr lang="pt-BR" sz="1400" dirty="0"/>
          </a:p>
          <a:p>
            <a:pPr marL="342900" indent="-342900">
              <a:buFont typeface="+mj-lt"/>
              <a:buAutoNum type="arabicPeriod"/>
            </a:pPr>
            <a:endParaRPr lang="pt-BR" sz="1400" dirty="0" smtClean="0"/>
          </a:p>
          <a:p>
            <a:r>
              <a:rPr lang="pt-BR" sz="1600" dirty="0" smtClean="0"/>
              <a:t>3. Operatório concreto (7 aos 11 anos):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Assimilação e acomodação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Aumento da empatia com sentimentos e atitudes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Percepção de volume, massa e comprimento</a:t>
            </a:r>
            <a:endParaRPr lang="pt-BR" sz="1400" dirty="0"/>
          </a:p>
          <a:p>
            <a:pPr marL="285750" indent="-285750">
              <a:buFont typeface="Arial" pitchFamily="34" charset="0"/>
              <a:buChar char="•"/>
            </a:pPr>
            <a:endParaRPr lang="pt-BR" sz="1600" dirty="0" smtClean="0"/>
          </a:p>
          <a:p>
            <a:r>
              <a:rPr lang="pt-BR" sz="1600" dirty="0" smtClean="0"/>
              <a:t>4. Operatório formal (inicia aos 12 anos):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Raciocínio lógico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Distinção entre o real e o possível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/>
              <a:t>Capacidade de tirar conclusões </a:t>
            </a:r>
            <a:endParaRPr lang="pt-BR" sz="1400" dirty="0"/>
          </a:p>
        </p:txBody>
      </p:sp>
      <p:sp>
        <p:nvSpPr>
          <p:cNvPr id="6" name="Botão de ação: Voltar ou Anterior 5">
            <a:hlinkClick r:id="rId2" action="ppaction://hlinksldjump" highlightClick="1"/>
          </p:cNvPr>
          <p:cNvSpPr/>
          <p:nvPr/>
        </p:nvSpPr>
        <p:spPr>
          <a:xfrm>
            <a:off x="5724128" y="5805264"/>
            <a:ext cx="57606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08594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395536" y="404664"/>
            <a:ext cx="6984776" cy="64533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400" dirty="0" smtClean="0"/>
          </a:p>
          <a:p>
            <a:r>
              <a:rPr lang="pt-BR" sz="1600" dirty="0" smtClean="0"/>
              <a:t>1. Motora reflexiva ( 8º semana):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effectLst/>
              </a:rPr>
              <a:t>A partir da atividade reflexa, o bebé obtém informações sobre o ambiente imediato. As reações do bebé ao toque, sons e alteração de pressão provocam atividades motoras involuntárias.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/>
          </a:p>
          <a:p>
            <a:r>
              <a:rPr lang="pt-BR" sz="1600" dirty="0" smtClean="0"/>
              <a:t>2. Motora rudimentar  (1 a 2 anos):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effectLst/>
              </a:rPr>
              <a:t>São movimentos básicos que garantem a sobrevivência da criança, como controlar a cabeça, o pescoço e a musculatura do tronco, assim como tarefas manipulativas de agarrar, soltar , alcançar e engatinhar.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/>
          </a:p>
          <a:p>
            <a:r>
              <a:rPr lang="pt-BR" sz="1600" dirty="0" smtClean="0"/>
              <a:t>3. Motora fundamental (2 aos 7 anos):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effectLst/>
              </a:rPr>
              <a:t>É um período para descobrir uma variedade de movimentos estabilizadores, locomotores e manipulativos. As crianças estão a aprender, nessa fase, a responder os estímulos com competência e controle motor.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/>
          </a:p>
          <a:p>
            <a:r>
              <a:rPr lang="pt-BR" sz="1600" dirty="0" smtClean="0"/>
              <a:t>4. Motora especializada ( a partir dos 7 anos)</a:t>
            </a:r>
          </a:p>
          <a:p>
            <a:pPr marL="342900" indent="-342900">
              <a:buFont typeface="+mj-lt"/>
              <a:buAutoNum type="arabicPeriod"/>
            </a:pPr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400" dirty="0" smtClean="0">
                <a:effectLst/>
              </a:rPr>
              <a:t>As habilidades estabilizadoras, locomotoras e manipulativas fundamentais são refinadas, combinadas e elaboradas para uso em situações crescentemente exigentes</a:t>
            </a:r>
          </a:p>
          <a:p>
            <a:pPr algn="ctr"/>
            <a:endParaRPr lang="pt-BR" sz="16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892959225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As habilidades estabilizadoras, locomotoras e manipulativas fundamentais são refinadas, combinadas e elaboradas para uso em situações crescentemente exigentes</a:t>
            </a: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rId2"/>
              </a:rPr>
              <a:t>  </a:t>
            </a:r>
            <a:endParaRPr kumimoji="0" lang="pt-BR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 descr="loja gráti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65600" y="-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otão de ação: Voltar ou Anterior 6">
            <a:hlinkClick r:id="rId4" action="ppaction://hlinksldjump" highlightClick="1"/>
          </p:cNvPr>
          <p:cNvSpPr/>
          <p:nvPr/>
        </p:nvSpPr>
        <p:spPr>
          <a:xfrm>
            <a:off x="5436096" y="6309320"/>
            <a:ext cx="936104" cy="54868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26404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de cantos arredondados 2"/>
          <p:cNvSpPr/>
          <p:nvPr/>
        </p:nvSpPr>
        <p:spPr>
          <a:xfrm>
            <a:off x="395536" y="548680"/>
            <a:ext cx="7560840" cy="6192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Piaget: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pt-BR" dirty="0" smtClean="0"/>
              <a:t>A criança reconstrói suas ideias e conhecimentos quando se relaciona com novas experiências ambientais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pt-BR" dirty="0"/>
          </a:p>
          <a:p>
            <a:pPr algn="ctr"/>
            <a:r>
              <a:rPr lang="pt-BR" dirty="0" smtClean="0"/>
              <a:t>Wallon: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pt-BR" dirty="0" smtClean="0"/>
              <a:t>A cultura e a linguagem fornecem ao pensamento elementos para evoluir, sofisticar.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pt-BR" dirty="0"/>
          </a:p>
          <a:p>
            <a:pPr algn="ctr"/>
            <a:r>
              <a:rPr lang="pt-BR" dirty="0" smtClean="0"/>
              <a:t>Vigotsky: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pt-BR" dirty="0"/>
              <a:t>A</a:t>
            </a:r>
            <a:r>
              <a:rPr lang="pt-BR" smtClean="0"/>
              <a:t> </a:t>
            </a:r>
            <a:r>
              <a:rPr lang="pt-BR" dirty="0" smtClean="0"/>
              <a:t>criança nasce inserida num meio social, e nela estabelece as primeiras relações com a linguagem e o conhecimento, e a interação com o outro, são meios para o desenvolvimento </a:t>
            </a:r>
            <a:r>
              <a:rPr lang="pt-BR" smtClean="0"/>
              <a:t>do conhecimento.</a:t>
            </a:r>
            <a:endParaRPr lang="pt-BR" dirty="0"/>
          </a:p>
        </p:txBody>
      </p:sp>
      <p:sp>
        <p:nvSpPr>
          <p:cNvPr id="5" name="Botão de ação: Voltar ou Anterior 4">
            <a:hlinkClick r:id="rId2" action="ppaction://hlinksldjump" highlightClick="1"/>
          </p:cNvPr>
          <p:cNvSpPr/>
          <p:nvPr/>
        </p:nvSpPr>
        <p:spPr>
          <a:xfrm>
            <a:off x="6732240" y="6093296"/>
            <a:ext cx="648072" cy="521208"/>
          </a:xfrm>
          <a:prstGeom prst="actionButtonBackPrevious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73400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9913831">
            <a:off x="2733196" y="2705725"/>
            <a:ext cx="367761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8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Fim...</a:t>
            </a:r>
            <a:endParaRPr lang="pt-BR" sz="8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7244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236</TotalTime>
  <Words>479</Words>
  <Application>Microsoft Office PowerPoint</Application>
  <PresentationFormat>Apresentação na tela (4:3)</PresentationFormat>
  <Paragraphs>91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Balcão Envidraçado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Murilo Santos</cp:lastModifiedBy>
  <cp:revision>19</cp:revision>
  <dcterms:created xsi:type="dcterms:W3CDTF">2013-03-24T14:28:43Z</dcterms:created>
  <dcterms:modified xsi:type="dcterms:W3CDTF">2013-04-13T18:42:37Z</dcterms:modified>
</cp:coreProperties>
</file>